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58" r:id="rId9"/>
    <p:sldId id="264" r:id="rId10"/>
    <p:sldId id="265" r:id="rId11"/>
    <p:sldId id="266" r:id="rId12"/>
    <p:sldId id="269" r:id="rId13"/>
    <p:sldId id="267" r:id="rId14"/>
    <p:sldId id="268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B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6D19D7-56F8-449C-1638-1C6EB4D96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F54543-6ED2-97F9-FDF6-89E515BA8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7FA5E6-940D-5102-F353-34E8B2AEB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EC8D-0D58-4822-99FB-C6FE484AF105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05F01F-DCF7-0A55-2F1E-1D1173602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192F5D-0FC1-A748-B708-CE61F882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AD23-81C3-4104-88FE-D2726C6E1C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485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99E15-7551-2684-252F-CFD95A13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E2CB92D-AE10-E93B-CA5D-0817BA70D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B12712-44FF-CF7F-E7E9-204DA93E9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EC8D-0D58-4822-99FB-C6FE484AF105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19A2A9-3BC8-65C3-0B0A-BE34241FE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1415E1-7B9B-7A23-26EA-83CDACB38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AD23-81C3-4104-88FE-D2726C6E1C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552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2D47276-FC43-F123-439F-35BCC66D7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5F0BC31-0559-F5CD-E13F-77D63A279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2BA66D-C61E-740B-B625-6791E39AA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EC8D-0D58-4822-99FB-C6FE484AF105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EA48EA-DECC-ABAF-3670-BF17DEAE4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453916-34A4-1A5E-7CD3-BCEFFFC9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AD23-81C3-4104-88FE-D2726C6E1C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2788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F3FBCA-7390-EC7D-DEA8-0CA35B5B3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FB7A70-436F-2B31-880A-00FBD7613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382717-FEF7-BCF2-C73C-09F3477D8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EC8D-0D58-4822-99FB-C6FE484AF105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FAE9F7-45BC-D2B4-AD35-8DB8A64D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7D39B9-AEF0-1268-0E0A-98EFF07BD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AD23-81C3-4104-88FE-D2726C6E1C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505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323892-10EF-ECF9-1F5C-E4DDEE1B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F149D4-831C-7434-C032-76800F98B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DF4E33-182B-39E8-FEEA-C8BC59929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EC8D-0D58-4822-99FB-C6FE484AF105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9B8026-EBB5-D3C1-602C-1E62F04DD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675DE-7A72-A2FB-201F-E77518A2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AD23-81C3-4104-88FE-D2726C6E1C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482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9FE7F5-C32C-8240-0AC2-37A1ECFDC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D3CA37-1918-E0DB-A908-303127AAAE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746922-A51F-A753-4C81-D094470DD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90B08D-D4B2-6AD6-E813-A4F055E7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EC8D-0D58-4822-99FB-C6FE484AF105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26D456-B20E-3EE8-C07E-87C2BF22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FB1D24-6B3C-EDC3-BBEF-1200F0FC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AD23-81C3-4104-88FE-D2726C6E1C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070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0E852-7056-5BBC-954F-069AAC67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47FABE-44A5-10C4-134D-87ACA2FAB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4B8516-3015-384D-820B-46E5C78FA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D64254-1118-17FB-75A8-49A0A8729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05B86F6-4112-DC1E-3D8F-B64F45165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CF08946-22D1-1DA8-BF38-053850C2F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EC8D-0D58-4822-99FB-C6FE484AF105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6D12942-8D72-956D-F08C-C114BC26C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58E31C6-CB6D-5EDF-7ABD-A7E54CED5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AD23-81C3-4104-88FE-D2726C6E1C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57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938CE-C1CB-BF5C-9723-2404162F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6906CEA-D539-A7D4-FF51-12885A507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EC8D-0D58-4822-99FB-C6FE484AF105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EFF02FC-4EBF-A3E3-B7AA-BD0B69493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9CC64-C4D4-219A-3BDB-746B8F22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AD23-81C3-4104-88FE-D2726C6E1C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636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FEF2834-CBD0-CE36-F3DE-0F3C52A0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EC8D-0D58-4822-99FB-C6FE484AF105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A158A5B-C46F-C5E4-C089-9F1F076A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B2BBB35-65A1-0840-B737-41BFD2C7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AD23-81C3-4104-88FE-D2726C6E1C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55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83A3D-69D5-B9A6-6BB8-E196FC134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F082DD-1DB6-7AD9-6F51-A41F583D7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627367-2E65-318A-8765-AF34E4145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5D3BE5-120E-A425-389A-110116C0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EC8D-0D58-4822-99FB-C6FE484AF105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0D2CF23-9479-C68B-66D8-175535D9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59FECF-FB1F-170A-57A1-0246A804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AD23-81C3-4104-88FE-D2726C6E1C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415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950E1F-3582-ECFD-EA20-68B35F9C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890BFC8-CD56-EAA6-4159-75329514D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53F5A73-9C02-0734-CAA0-6231B6626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AA7EA2C-61CC-ED15-019B-E98C8860E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EC8D-0D58-4822-99FB-C6FE484AF105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75CA6B-27B6-6F8A-77D3-70C41483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4F8C10-7AED-16C2-D7E3-3F47CC1CD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AD23-81C3-4104-88FE-D2726C6E1C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3200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5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272394-DF29-BEAE-7859-629241F1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7FBFB1-0525-64FE-3672-C7F43927F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0376F9-61CA-EA8A-4426-E29CB08AE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2EC8D-0D58-4822-99FB-C6FE484AF105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70122A-6431-301D-B862-2271B54D16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BF6436-2758-710E-139A-B07700E86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FAD23-81C3-4104-88FE-D2726C6E1C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016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83A0A8-C1E7-A69A-090C-95E5C734CDAD}"/>
              </a:ext>
            </a:extLst>
          </p:cNvPr>
          <p:cNvSpPr txBox="1"/>
          <p:nvPr/>
        </p:nvSpPr>
        <p:spPr>
          <a:xfrm>
            <a:off x="2912049" y="351405"/>
            <a:ext cx="7290778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ru-RU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МИНОБРНАУКИ РОССИИ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</a:p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«МИРЭА – Российский технологический университет»</a:t>
            </a:r>
          </a:p>
          <a:p>
            <a:pPr algn="ctr"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РТУ МИРЭА</a:t>
            </a:r>
          </a:p>
          <a:p>
            <a:pPr algn="ctr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Институт информационных технологий </a:t>
            </a:r>
          </a:p>
          <a:p>
            <a:pPr algn="ctr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Кафедра математического обеспечения и стандартизации</a:t>
            </a:r>
          </a:p>
          <a:p>
            <a:pPr algn="ctr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информационных технологий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A510E-7B1C-E434-4A9E-D6DBDC643550}"/>
              </a:ext>
            </a:extLst>
          </p:cNvPr>
          <p:cNvSpPr txBox="1"/>
          <p:nvPr/>
        </p:nvSpPr>
        <p:spPr>
          <a:xfrm>
            <a:off x="1007503" y="3447135"/>
            <a:ext cx="1041243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Проектная работа по ознакомительной практике на тему:</a:t>
            </a:r>
          </a:p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Многоагентная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 игровой симуляции»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DC99F5-C4B7-F7C6-1D46-383705212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4" y="351405"/>
            <a:ext cx="2171551" cy="2400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E53955-A2BF-9F70-5E1B-1DA64FFEE4D5}"/>
              </a:ext>
            </a:extLst>
          </p:cNvPr>
          <p:cNvSpPr txBox="1"/>
          <p:nvPr/>
        </p:nvSpPr>
        <p:spPr>
          <a:xfrm>
            <a:off x="1692613" y="5542187"/>
            <a:ext cx="100090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ИКБО-40-23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Эдуард Алексеевич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Малоенко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Владислав Владиславович Холмогоров</a:t>
            </a:r>
          </a:p>
        </p:txBody>
      </p:sp>
      <p:sp>
        <p:nvSpPr>
          <p:cNvPr id="3" name="Блок-схема: узел 2"/>
          <p:cNvSpPr/>
          <p:nvPr/>
        </p:nvSpPr>
        <p:spPr>
          <a:xfrm>
            <a:off x="654388" y="5458069"/>
            <a:ext cx="1038225" cy="1038225"/>
          </a:xfrm>
          <a:prstGeom prst="flowChartConnector">
            <a:avLst/>
          </a:prstGeom>
          <a:solidFill>
            <a:srgbClr val="78B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983000" y="5684793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19876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1486B7-FF3A-0CC5-B6A3-A6E518B869F0}"/>
              </a:ext>
            </a:extLst>
          </p:cNvPr>
          <p:cNvSpPr txBox="1"/>
          <p:nvPr/>
        </p:nvSpPr>
        <p:spPr>
          <a:xfrm>
            <a:off x="2986655" y="311088"/>
            <a:ext cx="6129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алгоритмы системы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FC6C91-8FFC-1ACB-27D2-D9B961834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868" y="1268428"/>
            <a:ext cx="1259863" cy="4184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1EEED1-86CC-1453-9AD9-22A0E3D0AA7C}"/>
              </a:ext>
            </a:extLst>
          </p:cNvPr>
          <p:cNvSpPr txBox="1"/>
          <p:nvPr/>
        </p:nvSpPr>
        <p:spPr>
          <a:xfrm>
            <a:off x="1896437" y="5662063"/>
            <a:ext cx="387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работы системы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B9D8F-DF43-0449-1A6B-9EF6FA804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313" y="1407845"/>
            <a:ext cx="2742891" cy="4045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CA8132-361A-5473-C9AE-B3D67F2CB39B}"/>
              </a:ext>
            </a:extLst>
          </p:cNvPr>
          <p:cNvSpPr txBox="1"/>
          <p:nvPr/>
        </p:nvSpPr>
        <p:spPr>
          <a:xfrm>
            <a:off x="6699480" y="5662064"/>
            <a:ext cx="387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работы агентов</a:t>
            </a:r>
          </a:p>
        </p:txBody>
      </p:sp>
      <p:sp>
        <p:nvSpPr>
          <p:cNvPr id="8" name="Блок-схема: узел 7"/>
          <p:cNvSpPr/>
          <p:nvPr/>
        </p:nvSpPr>
        <p:spPr>
          <a:xfrm>
            <a:off x="654388" y="5458069"/>
            <a:ext cx="1038225" cy="1038225"/>
          </a:xfrm>
          <a:prstGeom prst="flowChartConnector">
            <a:avLst/>
          </a:prstGeom>
          <a:solidFill>
            <a:srgbClr val="78B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858212" y="5684793"/>
            <a:ext cx="630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92632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1486B7-FF3A-0CC5-B6A3-A6E518B869F0}"/>
              </a:ext>
            </a:extLst>
          </p:cNvPr>
          <p:cNvSpPr txBox="1"/>
          <p:nvPr/>
        </p:nvSpPr>
        <p:spPr>
          <a:xfrm>
            <a:off x="3717804" y="365779"/>
            <a:ext cx="6129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 разработки</a:t>
            </a:r>
          </a:p>
        </p:txBody>
      </p:sp>
      <p:pic>
        <p:nvPicPr>
          <p:cNvPr id="8194" name="Picture 2" descr="Picture background">
            <a:extLst>
              <a:ext uri="{FF2B5EF4-FFF2-40B4-BE49-F238E27FC236}">
                <a16:creationId xmlns:a16="http://schemas.microsoft.com/office/drawing/2014/main" id="{B8BAF690-35C8-6D65-4E1B-0DC76AEAD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06" y="1108463"/>
            <a:ext cx="5540991" cy="277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icture background">
            <a:extLst>
              <a:ext uri="{FF2B5EF4-FFF2-40B4-BE49-F238E27FC236}">
                <a16:creationId xmlns:a16="http://schemas.microsoft.com/office/drawing/2014/main" id="{41A30AA9-AB47-4DDC-68A3-41483BB48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05" y="3758449"/>
            <a:ext cx="5540991" cy="155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7B2255-05E2-A8A3-3546-F07E112A4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331" y="1343874"/>
            <a:ext cx="3643952" cy="2021255"/>
          </a:xfrm>
          <a:prstGeom prst="rect">
            <a:avLst/>
          </a:prstGeom>
        </p:spPr>
      </p:pic>
      <p:pic>
        <p:nvPicPr>
          <p:cNvPr id="8200" name="Picture 8" descr="Picture background">
            <a:extLst>
              <a:ext uri="{FF2B5EF4-FFF2-40B4-BE49-F238E27FC236}">
                <a16:creationId xmlns:a16="http://schemas.microsoft.com/office/drawing/2014/main" id="{B5206C56-B3FC-22F5-AE17-DD7D09D3B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365" y="3878959"/>
            <a:ext cx="3834737" cy="191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Блок-схема: узел 6"/>
          <p:cNvSpPr/>
          <p:nvPr/>
        </p:nvSpPr>
        <p:spPr>
          <a:xfrm>
            <a:off x="654388" y="5458069"/>
            <a:ext cx="1038225" cy="1038225"/>
          </a:xfrm>
          <a:prstGeom prst="flowChartConnector">
            <a:avLst/>
          </a:prstGeom>
          <a:solidFill>
            <a:srgbClr val="78B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866102" y="5684793"/>
            <a:ext cx="614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386209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1486B7-FF3A-0CC5-B6A3-A6E518B869F0}"/>
              </a:ext>
            </a:extLst>
          </p:cNvPr>
          <p:cNvSpPr txBox="1"/>
          <p:nvPr/>
        </p:nvSpPr>
        <p:spPr>
          <a:xfrm>
            <a:off x="3410729" y="302245"/>
            <a:ext cx="6129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 системы</a:t>
            </a:r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EB7AAE72-7A38-12AA-D9BA-A12D3D9609ED}"/>
              </a:ext>
            </a:extLst>
          </p:cNvPr>
          <p:cNvSpPr/>
          <p:nvPr/>
        </p:nvSpPr>
        <p:spPr>
          <a:xfrm>
            <a:off x="654388" y="5458069"/>
            <a:ext cx="1038225" cy="1038225"/>
          </a:xfrm>
          <a:prstGeom prst="flowChartConnector">
            <a:avLst/>
          </a:prstGeom>
          <a:solidFill>
            <a:srgbClr val="78B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0E917-A707-7266-F034-76CC16A9AB95}"/>
              </a:ext>
            </a:extLst>
          </p:cNvPr>
          <p:cNvSpPr txBox="1"/>
          <p:nvPr/>
        </p:nvSpPr>
        <p:spPr>
          <a:xfrm>
            <a:off x="858212" y="5684793"/>
            <a:ext cx="630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7" name="Запись 2024-06-01 102550.mp4--online-audio-convert.com">
            <a:hlinkClick r:id="" action="ppaction://media"/>
            <a:extLst>
              <a:ext uri="{FF2B5EF4-FFF2-40B4-BE49-F238E27FC236}">
                <a16:creationId xmlns:a16="http://schemas.microsoft.com/office/drawing/2014/main" id="{23D7F7FE-22F2-089E-1903-052D594073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3642" y="1107816"/>
            <a:ext cx="8809630" cy="51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1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1486B7-FF3A-0CC5-B6A3-A6E518B869F0}"/>
              </a:ext>
            </a:extLst>
          </p:cNvPr>
          <p:cNvSpPr txBox="1"/>
          <p:nvPr/>
        </p:nvSpPr>
        <p:spPr>
          <a:xfrm>
            <a:off x="3977255" y="264949"/>
            <a:ext cx="6129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польза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56666D-273C-8288-906E-C44600804A62}"/>
              </a:ext>
            </a:extLst>
          </p:cNvPr>
          <p:cNvSpPr txBox="1"/>
          <p:nvPr/>
        </p:nvSpPr>
        <p:spPr>
          <a:xfrm>
            <a:off x="654388" y="1247898"/>
            <a:ext cx="5845343" cy="3849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0000"/>
              </a:lnSpc>
              <a:buSzPts val="1400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Данная система может использоваться для демонстрации достоинств и недостатков </a:t>
            </a:r>
            <a:r>
              <a:rPr lang="ru-R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многоагентных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систем. С ее помощью легко понять основные принципы и концепции предметной области. Кроме того, она может служить в развлекательных целях.</a:t>
            </a:r>
          </a:p>
        </p:txBody>
      </p:sp>
      <p:pic>
        <p:nvPicPr>
          <p:cNvPr id="9218" name="Picture 2" descr="Picture background">
            <a:extLst>
              <a:ext uri="{FF2B5EF4-FFF2-40B4-BE49-F238E27FC236}">
                <a16:creationId xmlns:a16="http://schemas.microsoft.com/office/drawing/2014/main" id="{5CDE66F1-28F3-0037-17AB-4B851D00A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325" y="1790150"/>
            <a:ext cx="4909578" cy="3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Блок-схема: узел 4"/>
          <p:cNvSpPr/>
          <p:nvPr/>
        </p:nvSpPr>
        <p:spPr>
          <a:xfrm>
            <a:off x="654388" y="5458069"/>
            <a:ext cx="1038225" cy="1038225"/>
          </a:xfrm>
          <a:prstGeom prst="flowChartConnector">
            <a:avLst/>
          </a:prstGeom>
          <a:solidFill>
            <a:srgbClr val="78B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858212" y="5684793"/>
            <a:ext cx="630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530124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83A0A8-C1E7-A69A-090C-95E5C734CDAD}"/>
              </a:ext>
            </a:extLst>
          </p:cNvPr>
          <p:cNvSpPr txBox="1"/>
          <p:nvPr/>
        </p:nvSpPr>
        <p:spPr>
          <a:xfrm>
            <a:off x="2912049" y="351405"/>
            <a:ext cx="7290778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ru-RU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МИНОБРНАУКИ РОССИИ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</a:p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«МИРЭА – Российский технологический университет»</a:t>
            </a:r>
          </a:p>
          <a:p>
            <a:pPr algn="ctr"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РТУ МИРЭА</a:t>
            </a:r>
          </a:p>
          <a:p>
            <a:pPr algn="ctr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Институт информационных технологий </a:t>
            </a:r>
          </a:p>
          <a:p>
            <a:pPr algn="ctr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Кафедра математического обеспечения и стандартизации</a:t>
            </a:r>
          </a:p>
          <a:p>
            <a:pPr algn="ctr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информационных технологий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A510E-7B1C-E434-4A9E-D6DBDC643550}"/>
              </a:ext>
            </a:extLst>
          </p:cNvPr>
          <p:cNvSpPr txBox="1"/>
          <p:nvPr/>
        </p:nvSpPr>
        <p:spPr>
          <a:xfrm>
            <a:off x="1007503" y="3447135"/>
            <a:ext cx="1041243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Проектная работа по ознакомительной практике на тему:</a:t>
            </a:r>
          </a:p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Многоагентная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 игровой симуляции»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DC99F5-C4B7-F7C6-1D46-383705212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4" y="351405"/>
            <a:ext cx="2171551" cy="2400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E53955-A2BF-9F70-5E1B-1DA64FFEE4D5}"/>
              </a:ext>
            </a:extLst>
          </p:cNvPr>
          <p:cNvSpPr txBox="1"/>
          <p:nvPr/>
        </p:nvSpPr>
        <p:spPr>
          <a:xfrm>
            <a:off x="1692613" y="5542187"/>
            <a:ext cx="100090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ИКБО-40-23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Эдуард Алексеевич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Малоенко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Владислав Владиславович Холмогоров</a:t>
            </a:r>
          </a:p>
        </p:txBody>
      </p:sp>
      <p:sp>
        <p:nvSpPr>
          <p:cNvPr id="8" name="Блок-схема: узел 7"/>
          <p:cNvSpPr/>
          <p:nvPr/>
        </p:nvSpPr>
        <p:spPr>
          <a:xfrm>
            <a:off x="654388" y="5458069"/>
            <a:ext cx="1038225" cy="1038225"/>
          </a:xfrm>
          <a:prstGeom prst="flowChartConnector">
            <a:avLst/>
          </a:prstGeom>
          <a:solidFill>
            <a:srgbClr val="78B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876806" y="5684793"/>
            <a:ext cx="59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65741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84DD82-D35D-67DC-1B0A-41D2E1ED5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554" y="3365939"/>
            <a:ext cx="5665759" cy="29033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2B2D98-EB40-6D2B-607B-9FA49D56DEBA}"/>
              </a:ext>
            </a:extLst>
          </p:cNvPr>
          <p:cNvSpPr txBox="1"/>
          <p:nvPr/>
        </p:nvSpPr>
        <p:spPr>
          <a:xfrm>
            <a:off x="4434314" y="296363"/>
            <a:ext cx="2819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94E46-203E-8230-DFCA-D33C9E97A6C9}"/>
              </a:ext>
            </a:extLst>
          </p:cNvPr>
          <p:cNvSpPr txBox="1"/>
          <p:nvPr/>
        </p:nvSpPr>
        <p:spPr>
          <a:xfrm>
            <a:off x="983000" y="1215597"/>
            <a:ext cx="103927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серьезных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многоагентных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 сопряжено со сложностями, в связи с чем возникает необходимость создания продукта, который бы упростил понимание основной концепции и проблем данной предметной области.</a:t>
            </a:r>
          </a:p>
        </p:txBody>
      </p:sp>
      <p:sp>
        <p:nvSpPr>
          <p:cNvPr id="5" name="Блок-схема: узел 4"/>
          <p:cNvSpPr/>
          <p:nvPr/>
        </p:nvSpPr>
        <p:spPr>
          <a:xfrm>
            <a:off x="654388" y="5458069"/>
            <a:ext cx="1038225" cy="1038225"/>
          </a:xfrm>
          <a:prstGeom prst="flowChartConnector">
            <a:avLst/>
          </a:prstGeom>
          <a:solidFill>
            <a:srgbClr val="78B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983000" y="5684793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0873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382D4C-F1E1-3B5C-CE23-C4E5A5329FA7}"/>
              </a:ext>
            </a:extLst>
          </p:cNvPr>
          <p:cNvSpPr txBox="1"/>
          <p:nvPr/>
        </p:nvSpPr>
        <p:spPr>
          <a:xfrm>
            <a:off x="3782634" y="308731"/>
            <a:ext cx="40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Предметная область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05700-333F-C40A-9503-3FF0413A1A8D}"/>
              </a:ext>
            </a:extLst>
          </p:cNvPr>
          <p:cNvSpPr txBox="1"/>
          <p:nvPr/>
        </p:nvSpPr>
        <p:spPr>
          <a:xfrm>
            <a:off x="613581" y="1514471"/>
            <a:ext cx="6653852" cy="2219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buSzPts val="1400"/>
            </a:pPr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</a:t>
            </a:r>
            <a:r>
              <a:rPr lang="ru-RU" sz="3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многоагентной</a:t>
            </a:r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системы требует исследования</a:t>
            </a:r>
            <a:r>
              <a:rPr lang="ru-RU" sz="3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основных концепций интеллектуальных систем</a:t>
            </a:r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</a:t>
            </a:r>
            <a:r>
              <a:rPr lang="ru-RU" sz="32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подходов</a:t>
            </a:r>
            <a:r>
              <a:rPr lang="ru-RU" sz="32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 их созданию.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7320D2F3-9BF3-8209-CAB6-14AB6D735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1"/>
          <a:stretch/>
        </p:blipFill>
        <p:spPr bwMode="auto">
          <a:xfrm>
            <a:off x="7601803" y="1514471"/>
            <a:ext cx="4107976" cy="403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Блок-схема: узел 4"/>
          <p:cNvSpPr/>
          <p:nvPr/>
        </p:nvSpPr>
        <p:spPr>
          <a:xfrm>
            <a:off x="654388" y="5458069"/>
            <a:ext cx="1038225" cy="1038225"/>
          </a:xfrm>
          <a:prstGeom prst="flowChartConnector">
            <a:avLst/>
          </a:prstGeom>
          <a:solidFill>
            <a:srgbClr val="78B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983000" y="5684793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04458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1486B7-FF3A-0CC5-B6A3-A6E518B869F0}"/>
              </a:ext>
            </a:extLst>
          </p:cNvPr>
          <p:cNvSpPr txBox="1"/>
          <p:nvPr/>
        </p:nvSpPr>
        <p:spPr>
          <a:xfrm>
            <a:off x="1868535" y="473784"/>
            <a:ext cx="2710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 №1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530D8-6486-6F9E-4CF1-98F4B8F6AD62}"/>
              </a:ext>
            </a:extLst>
          </p:cNvPr>
          <p:cNvSpPr txBox="1"/>
          <p:nvPr/>
        </p:nvSpPr>
        <p:spPr>
          <a:xfrm>
            <a:off x="632637" y="1137465"/>
            <a:ext cx="7911288" cy="4370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0000"/>
              </a:lnSpc>
              <a:buSzPts val="1400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Достоинства: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Простой и удобный язык </a:t>
            </a:r>
          </a:p>
          <a:p>
            <a:pPr lvl="0" algn="just">
              <a:lnSpc>
                <a:spcPct val="110000"/>
              </a:lnSpc>
              <a:buSzPts val="1400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программирования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Python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Минима</a:t>
            </a: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лизм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10000"/>
              </a:lnSpc>
              <a:buSzPts val="1400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Недостатки:</a:t>
            </a:r>
          </a:p>
          <a:p>
            <a:pPr marL="342900" lvl="0" indent="-342900" algn="just">
              <a:lnSpc>
                <a:spcPct val="110000"/>
              </a:lnSpc>
              <a:spcBef>
                <a:spcPts val="45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Отсутствие интеллекта у агентов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spcBef>
                <a:spcPts val="8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Отсутствие возможности взаимодействия с системой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Отсутствие возможности управления объектом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CD395102-8F36-435C-E50E-ABE5DF0D0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676" y="4422428"/>
            <a:ext cx="3269493" cy="217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7AE361-0680-8C00-3FE4-508BF5F56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797" y="541977"/>
            <a:ext cx="4478953" cy="33239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Блок-схема: узел 6"/>
          <p:cNvSpPr/>
          <p:nvPr/>
        </p:nvSpPr>
        <p:spPr>
          <a:xfrm>
            <a:off x="654388" y="5458069"/>
            <a:ext cx="1038225" cy="1038225"/>
          </a:xfrm>
          <a:prstGeom prst="flowChartConnector">
            <a:avLst/>
          </a:prstGeom>
          <a:solidFill>
            <a:srgbClr val="78B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983000" y="5684793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67309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1486B7-FF3A-0CC5-B6A3-A6E518B869F0}"/>
              </a:ext>
            </a:extLst>
          </p:cNvPr>
          <p:cNvSpPr txBox="1"/>
          <p:nvPr/>
        </p:nvSpPr>
        <p:spPr>
          <a:xfrm>
            <a:off x="1868535" y="473784"/>
            <a:ext cx="2710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 №2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530D8-6486-6F9E-4CF1-98F4B8F6AD62}"/>
              </a:ext>
            </a:extLst>
          </p:cNvPr>
          <p:cNvSpPr txBox="1"/>
          <p:nvPr/>
        </p:nvSpPr>
        <p:spPr>
          <a:xfrm>
            <a:off x="309797" y="1247683"/>
            <a:ext cx="7032699" cy="4323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0000"/>
              </a:lnSpc>
              <a:buSzPts val="1400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Достоинства: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Интеллект у агентов присутствует в полной мере</a:t>
            </a:r>
          </a:p>
          <a:p>
            <a:pPr marL="342900" lvl="0" indent="-342900" algn="just">
              <a:lnSpc>
                <a:spcPct val="11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Эффективный язык программирования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C#</a:t>
            </a:r>
          </a:p>
          <a:p>
            <a:pPr marL="342900" lvl="0" indent="-342900" algn="just">
              <a:lnSpc>
                <a:spcPct val="11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Есть элементы взаимодействия с системой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10000"/>
              </a:lnSpc>
              <a:buSzPts val="1400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Недостатки:</a:t>
            </a:r>
          </a:p>
          <a:p>
            <a:pPr marL="342900" lvl="0" indent="-342900" algn="just">
              <a:lnSpc>
                <a:spcPct val="110000"/>
              </a:lnSpc>
              <a:spcBef>
                <a:spcPts val="45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Дизайн</a:t>
            </a:r>
          </a:p>
          <a:p>
            <a:pPr marL="342900" lvl="0" indent="-342900" algn="just">
              <a:lnSpc>
                <a:spcPct val="110000"/>
              </a:lnSpc>
              <a:spcBef>
                <a:spcPts val="45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Отсутствие возможности управления объектом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01EE9B-C09E-4D66-59B5-0D1C330DB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324" y="945976"/>
            <a:ext cx="4258480" cy="23856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4192DA4E-F17F-2FFD-D297-50F0EA8BB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48" y="4056055"/>
            <a:ext cx="4202880" cy="243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Блок-схема: узел 6"/>
          <p:cNvSpPr/>
          <p:nvPr/>
        </p:nvSpPr>
        <p:spPr>
          <a:xfrm>
            <a:off x="654388" y="5458069"/>
            <a:ext cx="1038225" cy="1038225"/>
          </a:xfrm>
          <a:prstGeom prst="flowChartConnector">
            <a:avLst/>
          </a:prstGeom>
          <a:solidFill>
            <a:srgbClr val="78B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983000" y="5684793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05155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1486B7-FF3A-0CC5-B6A3-A6E518B869F0}"/>
              </a:ext>
            </a:extLst>
          </p:cNvPr>
          <p:cNvSpPr txBox="1"/>
          <p:nvPr/>
        </p:nvSpPr>
        <p:spPr>
          <a:xfrm>
            <a:off x="1868535" y="186367"/>
            <a:ext cx="2710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 №3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530D8-6486-6F9E-4CF1-98F4B8F6AD62}"/>
              </a:ext>
            </a:extLst>
          </p:cNvPr>
          <p:cNvSpPr txBox="1"/>
          <p:nvPr/>
        </p:nvSpPr>
        <p:spPr>
          <a:xfrm>
            <a:off x="338229" y="569243"/>
            <a:ext cx="791994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0000"/>
              </a:lnSpc>
              <a:buSzPts val="1400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Ближайший аналог.</a:t>
            </a:r>
          </a:p>
          <a:p>
            <a:pPr lvl="0" algn="just">
              <a:lnSpc>
                <a:spcPct val="110000"/>
              </a:lnSpc>
              <a:buSzPts val="1400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Достоинства: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Интеллект у агентов присутствует в </a:t>
            </a:r>
          </a:p>
          <a:p>
            <a:pPr lvl="0" algn="just">
              <a:lnSpc>
                <a:spcPct val="110000"/>
              </a:lnSpc>
              <a:buSzPts val="1400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полной мере</a:t>
            </a:r>
          </a:p>
          <a:p>
            <a:pPr marL="342900" lvl="0" indent="-342900" algn="just">
              <a:lnSpc>
                <a:spcPct val="11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Простой и удобный язык программирования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Python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Есть элементы взаимодействия с системой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10000"/>
              </a:lnSpc>
              <a:buSzPts val="1400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Недостатки: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spcBef>
                <a:spcPts val="45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Отсутствие возможности управления объектом</a:t>
            </a:r>
          </a:p>
          <a:p>
            <a:pPr marL="342900" lvl="0" indent="-342900" algn="just">
              <a:lnSpc>
                <a:spcPct val="110000"/>
              </a:lnSpc>
              <a:spcBef>
                <a:spcPts val="45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Перегруженный интерфейс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9061B5-63EA-93DC-8569-8D2D71DF9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262" y="771142"/>
            <a:ext cx="4469763" cy="15741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AA3D74-37DC-3753-6CF5-309C776A7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140" y="3357033"/>
            <a:ext cx="3920317" cy="2613545"/>
          </a:xfrm>
          <a:prstGeom prst="rect">
            <a:avLst/>
          </a:prstGeom>
        </p:spPr>
      </p:pic>
      <p:sp>
        <p:nvSpPr>
          <p:cNvPr id="7" name="Блок-схема: узел 6"/>
          <p:cNvSpPr/>
          <p:nvPr/>
        </p:nvSpPr>
        <p:spPr>
          <a:xfrm>
            <a:off x="654388" y="5458069"/>
            <a:ext cx="1038225" cy="1038225"/>
          </a:xfrm>
          <a:prstGeom prst="flowChartConnector">
            <a:avLst/>
          </a:prstGeom>
          <a:solidFill>
            <a:srgbClr val="78B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983000" y="5684793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75641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1486B7-FF3A-0CC5-B6A3-A6E518B869F0}"/>
              </a:ext>
            </a:extLst>
          </p:cNvPr>
          <p:cNvSpPr txBox="1"/>
          <p:nvPr/>
        </p:nvSpPr>
        <p:spPr>
          <a:xfrm>
            <a:off x="4549089" y="272346"/>
            <a:ext cx="364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Итоги сравнения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530D8-6486-6F9E-4CF1-98F4B8F6AD62}"/>
              </a:ext>
            </a:extLst>
          </p:cNvPr>
          <p:cNvSpPr txBox="1"/>
          <p:nvPr/>
        </p:nvSpPr>
        <p:spPr>
          <a:xfrm>
            <a:off x="589576" y="2452066"/>
            <a:ext cx="7032699" cy="1953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0000"/>
              </a:lnSpc>
              <a:buSzPts val="1400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Каждый из аналогов обладает некоторыми достоинствами, которых нет у других систем, однако существуют и недостатки</a:t>
            </a:r>
            <a:r>
              <a:rPr lang="ru-RU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которых 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стоило бы избежать.</a:t>
            </a:r>
          </a:p>
        </p:txBody>
      </p:sp>
      <p:pic>
        <p:nvPicPr>
          <p:cNvPr id="6146" name="Picture 2" descr="Picture background">
            <a:extLst>
              <a:ext uri="{FF2B5EF4-FFF2-40B4-BE49-F238E27FC236}">
                <a16:creationId xmlns:a16="http://schemas.microsoft.com/office/drawing/2014/main" id="{E08D8414-17D3-CBD2-3DC5-0EAB8130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250" y="857121"/>
            <a:ext cx="3156562" cy="388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Блок-схема: узел 4"/>
          <p:cNvSpPr/>
          <p:nvPr/>
        </p:nvSpPr>
        <p:spPr>
          <a:xfrm>
            <a:off x="654388" y="5458069"/>
            <a:ext cx="1038225" cy="1038225"/>
          </a:xfrm>
          <a:prstGeom prst="flowChartConnector">
            <a:avLst/>
          </a:prstGeom>
          <a:solidFill>
            <a:srgbClr val="78B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983000" y="5684793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46153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382D4C-F1E1-3B5C-CE23-C4E5A5329FA7}"/>
              </a:ext>
            </a:extLst>
          </p:cNvPr>
          <p:cNvSpPr txBox="1"/>
          <p:nvPr/>
        </p:nvSpPr>
        <p:spPr>
          <a:xfrm>
            <a:off x="5201859" y="184906"/>
            <a:ext cx="2819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93F110-C53C-A165-1590-FDC45F922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77" t="2247" r="21661" b="2046"/>
          <a:stretch/>
        </p:blipFill>
        <p:spPr>
          <a:xfrm>
            <a:off x="8980513" y="1206329"/>
            <a:ext cx="2845556" cy="4159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205700-333F-C40A-9503-3FF0413A1A8D}"/>
              </a:ext>
            </a:extLst>
          </p:cNvPr>
          <p:cNvSpPr txBox="1"/>
          <p:nvPr/>
        </p:nvSpPr>
        <p:spPr>
          <a:xfrm>
            <a:off x="495300" y="726515"/>
            <a:ext cx="8067675" cy="4844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Провести</a:t>
            </a:r>
            <a:r>
              <a:rPr lang="ru-RU" sz="2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анализ</a:t>
            </a:r>
            <a:r>
              <a:rPr lang="ru-RU" sz="2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предметной</a:t>
            </a:r>
            <a:r>
              <a:rPr lang="ru-RU" sz="2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области.</a:t>
            </a:r>
          </a:p>
          <a:p>
            <a:pPr marL="342900" lvl="0" indent="-342900" algn="just">
              <a:lnSpc>
                <a:spcPct val="110000"/>
              </a:lnSpc>
              <a:buSzPts val="1400"/>
              <a:buFont typeface="Arial" panose="020B0604020202020204" pitchFamily="34" charset="0"/>
              <a:buChar char="•"/>
              <a:tabLst>
                <a:tab pos="1979295" algn="l"/>
                <a:tab pos="2660650" algn="l"/>
                <a:tab pos="4002405" algn="l"/>
                <a:tab pos="4847590" algn="l"/>
                <a:tab pos="5106670" algn="l"/>
              </a:tabLst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Провести анализ полных или частичных аналогов данной системы.</a:t>
            </a:r>
          </a:p>
          <a:p>
            <a:pPr marL="342900" lvl="0" indent="-342900" algn="just">
              <a:lnSpc>
                <a:spcPct val="110000"/>
              </a:lnSpc>
              <a:spcBef>
                <a:spcPts val="45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Определить</a:t>
            </a:r>
            <a:r>
              <a:rPr lang="ru-RU" sz="2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основные</a:t>
            </a:r>
            <a:r>
              <a:rPr lang="ru-RU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требования</a:t>
            </a:r>
            <a:r>
              <a:rPr lang="ru-RU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</a:t>
            </a:r>
            <a:r>
              <a:rPr lang="ru-RU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программной</a:t>
            </a:r>
            <a:r>
              <a:rPr lang="ru-RU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системе.</a:t>
            </a:r>
          </a:p>
          <a:p>
            <a:pPr marL="342900" lvl="0" indent="-342900" algn="just">
              <a:lnSpc>
                <a:spcPct val="110000"/>
              </a:lnSpc>
              <a:spcBef>
                <a:spcPts val="45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Провести моделирование процессов, происходящих при работе системы.</a:t>
            </a:r>
          </a:p>
          <a:p>
            <a:pPr marL="342900" lvl="0" indent="-342900" algn="just">
              <a:lnSpc>
                <a:spcPct val="110000"/>
              </a:lnSpc>
              <a:spcBef>
                <a:spcPts val="8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Спроектировать</a:t>
            </a:r>
            <a:r>
              <a:rPr lang="ru-RU" sz="2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структуру</a:t>
            </a:r>
            <a:r>
              <a:rPr lang="ru-RU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программной</a:t>
            </a:r>
            <a:r>
              <a:rPr lang="ru-RU" sz="2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системы.</a:t>
            </a:r>
          </a:p>
          <a:p>
            <a:pPr marL="342900" lvl="0" indent="-342900" algn="just">
              <a:lnSpc>
                <a:spcPct val="11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Разработать рабочий макет/прототип системы.</a:t>
            </a:r>
          </a:p>
        </p:txBody>
      </p:sp>
      <p:sp>
        <p:nvSpPr>
          <p:cNvPr id="6" name="Блок-схема: узел 5"/>
          <p:cNvSpPr/>
          <p:nvPr/>
        </p:nvSpPr>
        <p:spPr>
          <a:xfrm>
            <a:off x="654388" y="5458069"/>
            <a:ext cx="1038225" cy="1038225"/>
          </a:xfrm>
          <a:prstGeom prst="flowChartConnector">
            <a:avLst/>
          </a:prstGeom>
          <a:solidFill>
            <a:srgbClr val="78B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983000" y="5684793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32497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1486B7-FF3A-0CC5-B6A3-A6E518B869F0}"/>
              </a:ext>
            </a:extLst>
          </p:cNvPr>
          <p:cNvSpPr txBox="1"/>
          <p:nvPr/>
        </p:nvSpPr>
        <p:spPr>
          <a:xfrm>
            <a:off x="3878309" y="264234"/>
            <a:ext cx="447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 к системе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530D8-6486-6F9E-4CF1-98F4B8F6AD62}"/>
              </a:ext>
            </a:extLst>
          </p:cNvPr>
          <p:cNvSpPr txBox="1"/>
          <p:nvPr/>
        </p:nvSpPr>
        <p:spPr>
          <a:xfrm>
            <a:off x="564437" y="1000115"/>
            <a:ext cx="7423627" cy="4457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8945" algn="just">
              <a:lnSpc>
                <a:spcPct val="150000"/>
              </a:lnSpc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Приложение</a:t>
            </a:r>
            <a:r>
              <a:rPr lang="ru-RU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должно</a:t>
            </a:r>
            <a:r>
              <a:rPr lang="ru-RU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реализовывать</a:t>
            </a:r>
            <a:r>
              <a:rPr lang="ru-RU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фу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нкциональность: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1116330" algn="l"/>
                <a:tab pos="1116965" algn="l"/>
                <a:tab pos="2346960" algn="l"/>
                <a:tab pos="3121660" algn="l"/>
                <a:tab pos="4370705" algn="l"/>
                <a:tab pos="4700905" algn="l"/>
                <a:tab pos="5774690" algn="l"/>
                <a:tab pos="6327775" algn="l"/>
              </a:tabLst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агентов с реализованным интеллектом.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1116330" algn="l"/>
                <a:tab pos="1116965" algn="l"/>
                <a:tab pos="2346960" algn="l"/>
                <a:tab pos="3121660" algn="l"/>
                <a:tab pos="4370705" algn="l"/>
                <a:tab pos="4700905" algn="l"/>
                <a:tab pos="5774690" algn="l"/>
                <a:tab pos="6327775" algn="l"/>
              </a:tabLst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Наличие различных функций взаимодействия с системой.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1116330" algn="l"/>
                <a:tab pos="1116965" algn="l"/>
                <a:tab pos="2346960" algn="l"/>
                <a:tab pos="3121660" algn="l"/>
                <a:tab pos="4370705" algn="l"/>
                <a:tab pos="4700905" algn="l"/>
                <a:tab pos="5774690" algn="l"/>
                <a:tab pos="6327775" algn="l"/>
              </a:tabLst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Предоставление пользователю возможности управления объектом, чего не хватало ближайшему частичному аналогу.</a:t>
            </a:r>
          </a:p>
        </p:txBody>
      </p:sp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D0153A26-E32E-7322-9B12-D82115316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562" y="2184499"/>
            <a:ext cx="3144952" cy="314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Блок-схема: узел 4"/>
          <p:cNvSpPr/>
          <p:nvPr/>
        </p:nvSpPr>
        <p:spPr>
          <a:xfrm>
            <a:off x="654388" y="5458069"/>
            <a:ext cx="1038225" cy="1038225"/>
          </a:xfrm>
          <a:prstGeom prst="flowChartConnector">
            <a:avLst/>
          </a:prstGeom>
          <a:solidFill>
            <a:srgbClr val="78B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983000" y="5684793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999458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407</Words>
  <Application>Microsoft Office PowerPoint</Application>
  <PresentationFormat>Широкоэкранный</PresentationFormat>
  <Paragraphs>92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Edward</dc:creator>
  <cp:lastModifiedBy>Edward</cp:lastModifiedBy>
  <cp:revision>19</cp:revision>
  <dcterms:created xsi:type="dcterms:W3CDTF">2024-05-31T22:47:52Z</dcterms:created>
  <dcterms:modified xsi:type="dcterms:W3CDTF">2024-06-01T11:14:07Z</dcterms:modified>
</cp:coreProperties>
</file>